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2"/>
  </p:notesMasterIdLst>
  <p:sldIdLst>
    <p:sldId id="258" r:id="rId5"/>
    <p:sldId id="257" r:id="rId6"/>
    <p:sldId id="266" r:id="rId7"/>
    <p:sldId id="267" r:id="rId8"/>
    <p:sldId id="261" r:id="rId9"/>
    <p:sldId id="268" r:id="rId10"/>
    <p:sldId id="262" r:id="rId11"/>
    <p:sldId id="259" r:id="rId12"/>
    <p:sldId id="269" r:id="rId13"/>
    <p:sldId id="272" r:id="rId14"/>
    <p:sldId id="309" r:id="rId15"/>
    <p:sldId id="274" r:id="rId16"/>
    <p:sldId id="275" r:id="rId17"/>
    <p:sldId id="308" r:id="rId18"/>
    <p:sldId id="273" r:id="rId19"/>
    <p:sldId id="310" r:id="rId20"/>
    <p:sldId id="270" r:id="rId21"/>
    <p:sldId id="311" r:id="rId22"/>
    <p:sldId id="313" r:id="rId23"/>
    <p:sldId id="315" r:id="rId24"/>
    <p:sldId id="312" r:id="rId25"/>
    <p:sldId id="314" r:id="rId26"/>
    <p:sldId id="271" r:id="rId27"/>
    <p:sldId id="260" r:id="rId28"/>
    <p:sldId id="263" r:id="rId29"/>
    <p:sldId id="264" r:id="rId30"/>
    <p:sldId id="26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6" autoAdjust="0"/>
    <p:restoredTop sz="85252" autoAdjust="0"/>
  </p:normalViewPr>
  <p:slideViewPr>
    <p:cSldViewPr snapToGrid="0">
      <p:cViewPr varScale="1">
        <p:scale>
          <a:sx n="67" d="100"/>
          <a:sy n="67" d="100"/>
        </p:scale>
        <p:origin x="1286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2184" y="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E979A-F64A-4A15-9048-F41886867120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BEB6CB-C159-4EAC-AA8A-98222AC42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902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target.com/searchdisasterrecovery/tip/Establish-a-business-continuity-team-to-get-the-full-picture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target.com/searchdisasterrecovery/tip/How-to-build-and-train-organizational-resilience-teams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target.com/whatis/definition/recovery-time-objective-RTO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techtarget.com/whatis/definition/recovery-point-objective-RPO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BEB6CB-C159-4EAC-AA8A-98222AC42D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37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BEB6CB-C159-4EAC-AA8A-98222AC42D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267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BEB6CB-C159-4EAC-AA8A-98222AC42D2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42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30846-6FCF-4553-9AAA-96F538D178B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371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Hardware malfunction – UPS maintenance, cooling system, power outage/generator</a:t>
            </a:r>
          </a:p>
          <a:p>
            <a:r>
              <a:rPr lang="en-US" dirty="0"/>
              <a:t>Human error – CrowdStrike</a:t>
            </a:r>
          </a:p>
          <a:p>
            <a:r>
              <a:rPr lang="en-US" dirty="0"/>
              <a:t>Cyberattack – Malware/ransomware, data breach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BEB6CB-C159-4EAC-AA8A-98222AC42D2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801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b="0" i="0" dirty="0">
                <a:solidFill>
                  <a:srgbClr val="001D35"/>
                </a:solidFill>
                <a:effectLst/>
                <a:latin typeface="Google Sans"/>
              </a:rPr>
              <a:t>A business continuity plan (BCP) focuses on keeping a business running during a disruption, while a disaster recovery plan (DRP) focuses on restoring operations after a disruption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BEB6CB-C159-4EAC-AA8A-98222AC42D2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027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BIA - a process where an organization identifies and assesses the potential negative impacts of disruptions to critical business functions</a:t>
            </a: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, allowing them to determine which operations are most vital and prioritize recovery strategies in case of an emergency or disaster;</a:t>
            </a:r>
          </a:p>
          <a:p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BIA/BCP - </a:t>
            </a:r>
            <a:r>
              <a:rPr lang="en-US" b="0" i="0" dirty="0">
                <a:solidFill>
                  <a:srgbClr val="474747"/>
                </a:solidFill>
                <a:effectLst/>
                <a:latin typeface="Google Sans"/>
              </a:rPr>
              <a:t>A business continuity plan (BCP) describes what steps must be taken in case of an outage or disruption, whereas a BIA identifies the risk that could prompt the outage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BEB6CB-C159-4EAC-AA8A-98222AC42D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44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BEB6CB-C159-4EAC-AA8A-98222AC42D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188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Oversight - Decide who will oversee the plan. Ideally, a 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BCP committee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or business continuity team includes business, security and IT leaders.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BIA - </a:t>
            </a:r>
            <a:r>
              <a:rPr lang="en-US" dirty="0"/>
              <a:t>a process where an organization identifies and assesses the potential negative impacts of disruptions to critical business functions</a:t>
            </a: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, allowing them to determine which operations are most vital and prioritize recovery strategies in case of an emergency or disaster;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BEB6CB-C159-4EAC-AA8A-98222AC42D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38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ffectLst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Who is affected by a business disruption?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Who holds a hard copy of contact information for top customers and clients?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and when will customers, employees and management be notified?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are the alternative means of communication if phones go down?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Which employees are needed for the restoration</a:t>
            </a: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of critical business functions and how will they be reached or relocated?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 critical products and services should the company focus on restoring first?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issues must be addressed within the first 24 to 48 hours?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Does every team and department have its own BCP? Who is in charge of each?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What's the emergency succession plan for senior staff, including the CEO?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 employees will perform emergency tasks?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Where will off-site crisis meetings take place?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Who will interact with local emergency responders, such as firefighters and police?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Who are the key vendors, including data backup providers?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BEB6CB-C159-4EAC-AA8A-98222AC42D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615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BEC41-3BD7-CE50-6B56-F9BB1C0C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DAB2AD-7999-91C0-779D-421487AD33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44C484-C49E-6232-D9A1-3E2D9DB08B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ffectLst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Initial response.</a:t>
            </a: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This defines how the company will respond to a business interruption within the first hours. This is the period when team members are contacted and the BCP is activated.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Relocation.</a:t>
            </a: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During this stage, alternate facilities are activated and work-at-home policies implemented.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Recovery.</a:t>
            </a: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Once personnel and equipment are relocated, the assessment of damage and monitoring of business recovery begins. The recovery strategy must consider the organization's recovery time objective (</a:t>
            </a:r>
            <a:r>
              <a:rPr lang="en-US" sz="11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RTO</a:t>
            </a: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which is the maximum time IT systems can be down after a failure, as well as its recovery point objective (</a:t>
            </a:r>
            <a:r>
              <a:rPr lang="en-US" sz="11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RPO</a:t>
            </a: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which is the maximum data loss the organization can tolerate.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Restoration.</a:t>
            </a: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Personnel return to the original workplace or an alternate site. The company undertakes infrastructure verification, documents the incident and reviews lessons learned.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946E7-9927-C1B3-BF12-81553DD4D3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BEB6CB-C159-4EAC-AA8A-98222AC42D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15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734FA-6A67-F04A-55CB-F3D672E2B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8735" y="3825017"/>
            <a:ext cx="5078627" cy="1723167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WELCOME TO THE</a:t>
            </a:r>
            <a:br>
              <a:rPr lang="en-US" dirty="0"/>
            </a:br>
            <a:r>
              <a:rPr lang="en-US" dirty="0"/>
              <a:t>[City] </a:t>
            </a:r>
            <a:r>
              <a:rPr lang="en-US" dirty="0" err="1"/>
              <a:t>UserCon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244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A5EE3-3BD7-FB33-78B3-32EC077F1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20E56-31B7-BF7E-EEFB-C59D4AAB95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EA5FA3-EA5B-4349-0CA7-D53D6AD82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95898F-10F5-ACD0-D577-F816985E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30F76F-FD2B-D3A1-72B8-81097D543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AB7EF-9E76-8FBE-0248-798C69B26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37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2E197-D930-5E96-5880-27E28A177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A261A-1A33-EAC4-D0A9-49B856570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6D1C4-8885-8A7F-41B2-DE27A4E38E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5142B9-F1AC-FC32-42D4-73A692D310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D0B9A3-E305-2128-D45F-13D5FE0E77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1DB38F-5856-F97B-7E89-AA95E374C5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8504F9-0F46-520A-361B-F10DB86D1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34B5B4-D5A3-F715-E4CB-620352516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265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E1255D-72EB-74A2-0E1B-7A78808197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608613-81C4-F3CD-FAAD-CC74F7509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FAC30-8C11-1581-5D30-7E3C3DED2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33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D934F-FD23-EC5C-64CF-831B0C5FB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69FD3-48A2-966E-74D6-DFD674109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5C90B7-FEEE-6AA5-9C90-0FB305851B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ED8D3-DF03-2C59-779C-1594549656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2A6EE6-3537-449F-17F8-3D2CF1994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F16E29-D3E0-E557-A741-ABD647AE3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83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33F77-8DD0-638E-4570-AD1C5366A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7D73C4-DB08-E9CA-7CF8-F1F71D2187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BE1061-6CB1-B71A-239C-D15EE14545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83000-2E24-103C-30BD-DB83B772C5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9A7CE4-E82A-1AD5-E00C-BCF7A8DAE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6D6E9-A824-07D0-11CA-92E7769B7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02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F09A0-196A-A982-839A-AC1565F6D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E4427A-F692-4575-FF12-6824DB6357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52934-2135-AEE4-7161-5D92DF3653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E4AB5-C697-E152-A1D5-4C8CDB928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349CE-576C-4487-1712-D7E24DAE2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41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E11680-6C5A-B19E-7E56-452DE107EF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1CFF78-28FF-5C80-0A94-4E9CD493FD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FFE0B-AF9B-212E-A2A2-0F80378D19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702A1-63A1-4B4F-430F-A91AB66E9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C76B9-DD9A-CAD4-3486-68A69A8BB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991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734FA-6A67-F04A-55CB-F3D672E2B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8692" y="4485503"/>
            <a:ext cx="5078627" cy="1087395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WELCOME TO THE</a:t>
            </a:r>
            <a:br>
              <a:rPr lang="en-US" dirty="0"/>
            </a:br>
            <a:r>
              <a:rPr lang="en-US" dirty="0"/>
              <a:t>[City] </a:t>
            </a:r>
            <a:r>
              <a:rPr lang="en-US" dirty="0" err="1"/>
              <a:t>UserCon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921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966" y="296562"/>
            <a:ext cx="11611233" cy="74204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67" y="1158360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0737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966" y="296562"/>
            <a:ext cx="11611233" cy="742048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67" y="1158360"/>
            <a:ext cx="11611232" cy="47852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7135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2665970"/>
            <a:ext cx="5161008" cy="1526059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069" y="1248032"/>
            <a:ext cx="4992129" cy="5226908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2993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20" y="1220229"/>
            <a:ext cx="11421760" cy="917489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3656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9DC5-C3F1-5C27-BEE9-D351B20DA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911310"/>
            <a:ext cx="5161008" cy="1526059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E986D-5EA0-018F-4FF5-F822A7DE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2" y="2644346"/>
            <a:ext cx="11483544" cy="3793524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814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0929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9293A-8B49-B636-95E7-0CACF939F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E75C1-FD0E-1882-34B3-255066BB2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C0CF4-217D-D857-0395-52F612D1C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36253A-682C-0C47-B0D4-D5EEA152DE43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AE898-6322-4AF8-731C-AA0F94CCF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17C17-1746-A9F2-CB87-50B39B739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D0CD09-77CB-D748-8D61-085461CC0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29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566A3B-51B5-BFC3-32F6-5EC7F8F69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7DAF2-2838-0B54-AB46-8CE43F212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9719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49" r:id="rId3"/>
    <p:sldLayoutId id="2147483661" r:id="rId4"/>
    <p:sldLayoutId id="2147483662" r:id="rId5"/>
    <p:sldLayoutId id="2147483663" r:id="rId6"/>
    <p:sldLayoutId id="2147483664" r:id="rId7"/>
    <p:sldLayoutId id="2147483650" r:id="rId8"/>
    <p:sldLayoutId id="2147483651" r:id="rId9"/>
    <p:sldLayoutId id="2147483652" r:id="rId10"/>
    <p:sldLayoutId id="2147483653" r:id="rId11"/>
    <p:sldLayoutId id="2147483655" r:id="rId12"/>
    <p:sldLayoutId id="2147483656" r:id="rId13"/>
    <p:sldLayoutId id="2147483657" r:id="rId14"/>
    <p:sldLayoutId id="2147483658" r:id="rId15"/>
    <p:sldLayoutId id="214748365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eric-kubla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eric-kubla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31DB5-6564-B7EC-4C7A-831E19FCE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Orlando – Florida UserCon</a:t>
            </a:r>
          </a:p>
        </p:txBody>
      </p:sp>
    </p:spTree>
    <p:extLst>
      <p:ext uri="{BB962C8B-B14F-4D97-AF65-F5344CB8AC3E}">
        <p14:creationId xmlns:p14="http://schemas.microsoft.com/office/powerpoint/2010/main" val="2726573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3B22B-E45D-EEF6-E090-49151FF1F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4F514-1476-2132-ABBF-48DDD80ADA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2108409"/>
            <a:ext cx="5161008" cy="1526059"/>
          </a:xfrm>
        </p:spPr>
        <p:txBody>
          <a:bodyPr>
            <a:normAutofit/>
          </a:bodyPr>
          <a:lstStyle/>
          <a:p>
            <a:r>
              <a:rPr lang="en-US" sz="5400" dirty="0"/>
              <a:t>Types of DR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00326-E34C-880C-B737-DDC65F9E0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400" dirty="0"/>
              <a:t>Virtual Environment</a:t>
            </a:r>
          </a:p>
          <a:p>
            <a:r>
              <a:rPr lang="en-US" sz="4400" dirty="0"/>
              <a:t>Network </a:t>
            </a:r>
          </a:p>
          <a:p>
            <a:r>
              <a:rPr lang="en-US" sz="4400" dirty="0"/>
              <a:t>Cloud</a:t>
            </a:r>
          </a:p>
          <a:p>
            <a:r>
              <a:rPr lang="en-US" sz="4400" dirty="0"/>
              <a:t>Data Center</a:t>
            </a:r>
          </a:p>
          <a:p>
            <a:r>
              <a:rPr lang="en-US" sz="4400" dirty="0"/>
              <a:t>Cloud Based DR</a:t>
            </a:r>
          </a:p>
        </p:txBody>
      </p:sp>
    </p:spTree>
    <p:extLst>
      <p:ext uri="{BB962C8B-B14F-4D97-AF65-F5344CB8AC3E}">
        <p14:creationId xmlns:p14="http://schemas.microsoft.com/office/powerpoint/2010/main" val="351055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04DD1-41D9-A9F2-F3A4-850CE3C00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1F98-3202-476A-29C5-075F8218F6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DR Plan Check List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3FD176-3B07-132F-62A4-106100E4E812}"/>
              </a:ext>
            </a:extLst>
          </p:cNvPr>
          <p:cNvSpPr txBox="1"/>
          <p:nvPr/>
        </p:nvSpPr>
        <p:spPr>
          <a:xfrm>
            <a:off x="3289609" y="2458125"/>
            <a:ext cx="611086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Scope of Recovery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Documentation – Network, Server, </a:t>
            </a:r>
            <a:r>
              <a:rPr lang="en-US" sz="2800" dirty="0" err="1"/>
              <a:t>etc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Identifying most critical assets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RPO/RTP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Who is responsible for what – Take Ownership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Review previous unplanned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Incident Response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Additional Emergency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237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BB15E-F780-DDED-74C8-7790CC78C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2051824"/>
            <a:ext cx="5161008" cy="2140205"/>
          </a:xfrm>
        </p:spPr>
        <p:txBody>
          <a:bodyPr>
            <a:normAutofit/>
          </a:bodyPr>
          <a:lstStyle/>
          <a:p>
            <a:r>
              <a:rPr lang="en-US" sz="7200" dirty="0"/>
              <a:t>Building your DR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63C9B-8744-E786-92E0-1AED59D68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069" y="512956"/>
            <a:ext cx="4992129" cy="5961984"/>
          </a:xfrm>
        </p:spPr>
        <p:txBody>
          <a:bodyPr/>
          <a:lstStyle/>
          <a:p>
            <a:r>
              <a:rPr lang="en-US" sz="3200" dirty="0"/>
              <a:t>BIA and Risk Analysis</a:t>
            </a:r>
          </a:p>
          <a:p>
            <a:r>
              <a:rPr lang="en-US" sz="3200" dirty="0"/>
              <a:t>Goals</a:t>
            </a:r>
          </a:p>
          <a:p>
            <a:r>
              <a:rPr lang="en-US" sz="3200" dirty="0"/>
              <a:t>Identify Teams</a:t>
            </a:r>
          </a:p>
          <a:p>
            <a:r>
              <a:rPr lang="en-US" sz="3200" dirty="0"/>
              <a:t>Inventory</a:t>
            </a:r>
          </a:p>
          <a:p>
            <a:r>
              <a:rPr lang="en-US" sz="3200" dirty="0"/>
              <a:t>Internal/External Communication Strategy</a:t>
            </a:r>
          </a:p>
          <a:p>
            <a:r>
              <a:rPr lang="en-US" sz="3200" dirty="0"/>
              <a:t>Backup, Recovery, Redundancy Plan</a:t>
            </a:r>
          </a:p>
          <a:p>
            <a:r>
              <a:rPr lang="en-US" sz="3200" dirty="0"/>
              <a:t>Test the Plan</a:t>
            </a:r>
          </a:p>
          <a:p>
            <a:r>
              <a:rPr lang="en-US" sz="3200" dirty="0"/>
              <a:t>Review and Revise</a:t>
            </a:r>
          </a:p>
        </p:txBody>
      </p:sp>
    </p:spTree>
    <p:extLst>
      <p:ext uri="{BB962C8B-B14F-4D97-AF65-F5344CB8AC3E}">
        <p14:creationId xmlns:p14="http://schemas.microsoft.com/office/powerpoint/2010/main" val="188526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907E4-E7F0-2646-2FE9-B22170CC2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09925-0876-423C-806E-AD482F607F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DR Testing Variations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F7CEAD-6118-3FE5-2ABD-10ACD498D6BE}"/>
              </a:ext>
            </a:extLst>
          </p:cNvPr>
          <p:cNvSpPr txBox="1"/>
          <p:nvPr/>
        </p:nvSpPr>
        <p:spPr>
          <a:xfrm>
            <a:off x="2587083" y="2456795"/>
            <a:ext cx="942277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Detailed Discussion – Cover all possible topics/scenarios, missing pieces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Tabletop Exercise – Walk through the steps.  Ensure everyone knows their role.  Helps app owners, C Level, non technical understand the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Simulated Testing – Different scenarios simulated in a controlled environment.  Helps to gauge RPO/RTO and test process and documentation.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 True DR Test – Failover prod apps/server to DR (or secondary) site and run production workloads and processes.</a:t>
            </a:r>
          </a:p>
        </p:txBody>
      </p:sp>
    </p:spTree>
    <p:extLst>
      <p:ext uri="{BB962C8B-B14F-4D97-AF65-F5344CB8AC3E}">
        <p14:creationId xmlns:p14="http://schemas.microsoft.com/office/powerpoint/2010/main" val="354406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962E8-4F2B-4B5D-D181-AC84E4865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DAF73-FBF0-CD0A-A2E0-41AF43D438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1248032"/>
            <a:ext cx="6181342" cy="504102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8400" cap="all" spc="50" dirty="0">
                <a:solidFill>
                  <a:schemeClr val="bg1"/>
                </a:solidFill>
              </a:rPr>
              <a:t>Prod vs </a:t>
            </a:r>
            <a:r>
              <a:rPr lang="en-US" sz="8400" cap="all" spc="50" dirty="0" err="1">
                <a:solidFill>
                  <a:schemeClr val="bg1"/>
                </a:solidFill>
              </a:rPr>
              <a:t>dr</a:t>
            </a:r>
            <a:br>
              <a:rPr lang="en-US" sz="9600" cap="all" spc="50" dirty="0">
                <a:solidFill>
                  <a:schemeClr val="bg1"/>
                </a:solidFill>
              </a:rPr>
            </a:br>
            <a:r>
              <a:rPr lang="en-US" sz="4800" cap="all" spc="50" dirty="0">
                <a:solidFill>
                  <a:schemeClr val="bg1"/>
                </a:solidFill>
              </a:rPr>
              <a:t>Or </a:t>
            </a:r>
            <a:br>
              <a:rPr lang="en-US" sz="4800" cap="all" spc="50" dirty="0">
                <a:solidFill>
                  <a:schemeClr val="bg1"/>
                </a:solidFill>
              </a:rPr>
            </a:br>
            <a:r>
              <a:rPr lang="en-US" sz="4800" cap="all" spc="50" dirty="0">
                <a:solidFill>
                  <a:schemeClr val="bg1"/>
                </a:solidFill>
              </a:rPr>
              <a:t>primary vs secondary</a:t>
            </a:r>
            <a:br>
              <a:rPr lang="en-US" sz="4800" cap="all" spc="50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97003-5B0D-BFE7-8948-7633CB73F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4000" dirty="0"/>
              <a:t>Where do your apps run?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4000" dirty="0"/>
              <a:t>Can both sites support a full workload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4000" dirty="0"/>
              <a:t>Can you live without something?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16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A1DBA-0BB6-2F0D-F659-8A7FA4239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C90C1-123E-AD33-227C-8D097C40D6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6600" dirty="0"/>
              <a:t>Know what’s in your Data Center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6F612E-8EAE-2248-E2BA-A6571EFA10C9}"/>
              </a:ext>
            </a:extLst>
          </p:cNvPr>
          <p:cNvSpPr txBox="1"/>
          <p:nvPr/>
        </p:nvSpPr>
        <p:spPr>
          <a:xfrm>
            <a:off x="3007112" y="3560777"/>
            <a:ext cx="72928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File servers/home directories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Virtual Desktops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Veeam Server &amp; Backup Config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VPN/Network Equipment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Servers – Active/Active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3334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38A58-A00B-0455-5CEB-30BBDAC5A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F86DF-857E-C0DD-90C9-E1D18787D9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2" y="3346194"/>
            <a:ext cx="5161008" cy="1526059"/>
          </a:xfrm>
        </p:spPr>
        <p:txBody>
          <a:bodyPr>
            <a:noAutofit/>
          </a:bodyPr>
          <a:lstStyle/>
          <a:p>
            <a:r>
              <a:rPr lang="en-US" sz="6600" dirty="0"/>
              <a:t>Business Continuity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700E1-6404-81E0-42BE-4D11CD4A0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069" y="1259183"/>
            <a:ext cx="4992129" cy="5226908"/>
          </a:xfrm>
        </p:spPr>
        <p:txBody>
          <a:bodyPr/>
          <a:lstStyle/>
          <a:p>
            <a:r>
              <a:rPr lang="en-US" dirty="0"/>
              <a:t>Who’s on the Team</a:t>
            </a:r>
          </a:p>
          <a:p>
            <a:r>
              <a:rPr lang="en-US" dirty="0"/>
              <a:t>Who manages the team?</a:t>
            </a:r>
          </a:p>
          <a:p>
            <a:r>
              <a:rPr lang="en-US" dirty="0"/>
              <a:t>Expectations from other departments/application owners</a:t>
            </a:r>
          </a:p>
          <a:p>
            <a:r>
              <a:rPr lang="en-US" dirty="0"/>
              <a:t>Educate them</a:t>
            </a:r>
          </a:p>
          <a:p>
            <a:r>
              <a:rPr lang="en-US" dirty="0"/>
              <a:t>Expectations vs. Reality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308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4264F-3993-74D4-0A09-B65EF1BFF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46E55-6D4C-BBF2-FB16-E57275D6A2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3074" name="Picture 2" descr="List of the five stages of the business continuity planning lifecycle.">
            <a:extLst>
              <a:ext uri="{FF2B5EF4-FFF2-40B4-BE49-F238E27FC236}">
                <a16:creationId xmlns:a16="http://schemas.microsoft.com/office/drawing/2014/main" id="{736F0B08-DEBF-4A93-2CF0-5578BC73FD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66" y="1038610"/>
            <a:ext cx="11332454" cy="360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630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B2027-76E3-896B-C58C-4B3CF608F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53F36-1D76-5B2D-1049-FBFE182B19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7200" dirty="0"/>
              <a:t>BCP Steps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825C8-D67D-3CBD-F07C-15273C8A4BC9}"/>
              </a:ext>
            </a:extLst>
          </p:cNvPr>
          <p:cNvSpPr txBox="1"/>
          <p:nvPr/>
        </p:nvSpPr>
        <p:spPr>
          <a:xfrm>
            <a:off x="3321489" y="3577442"/>
            <a:ext cx="637849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Oversight/Committee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Conduct the Business Impact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689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04DD1-B1AA-CE4A-3121-6AC33F9F3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110B4-2CEC-3850-0B0D-7FE58E1C70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BCP -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77151-901E-25F4-1DCF-E9B51D26F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069" y="441064"/>
            <a:ext cx="4992129" cy="6033876"/>
          </a:xfrm>
        </p:spPr>
        <p:txBody>
          <a:bodyPr>
            <a:normAutofit/>
          </a:bodyPr>
          <a:lstStyle/>
          <a:p>
            <a:r>
              <a:rPr lang="en-US" dirty="0"/>
              <a:t>Who is impacted by the disruption</a:t>
            </a:r>
          </a:p>
          <a:p>
            <a:r>
              <a:rPr lang="en-US" dirty="0"/>
              <a:t>Who is responsible for client/customer notification, emergency responders</a:t>
            </a:r>
          </a:p>
          <a:p>
            <a:r>
              <a:rPr lang="en-US" dirty="0"/>
              <a:t>How &amp; When will customers, employees, and management be notified</a:t>
            </a:r>
          </a:p>
          <a:p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Critical products and services -focus on restoring first?</a:t>
            </a:r>
            <a:endParaRPr lang="en-US" dirty="0"/>
          </a:p>
          <a:p>
            <a:r>
              <a:rPr lang="en-US" dirty="0"/>
              <a:t>Different BCPs per dept</a:t>
            </a:r>
          </a:p>
          <a:p>
            <a:r>
              <a:rPr lang="en-US" dirty="0"/>
              <a:t>Key vendors?</a:t>
            </a:r>
          </a:p>
        </p:txBody>
      </p:sp>
    </p:spTree>
    <p:extLst>
      <p:ext uri="{BB962C8B-B14F-4D97-AF65-F5344CB8AC3E}">
        <p14:creationId xmlns:p14="http://schemas.microsoft.com/office/powerpoint/2010/main" val="299129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E998-3F03-8E5B-A792-3DB49672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Business Continuity and Disaster Recovery: How to Prepare for a Disaster</a:t>
            </a:r>
          </a:p>
        </p:txBody>
      </p:sp>
    </p:spTree>
    <p:extLst>
      <p:ext uri="{BB962C8B-B14F-4D97-AF65-F5344CB8AC3E}">
        <p14:creationId xmlns:p14="http://schemas.microsoft.com/office/powerpoint/2010/main" val="499336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B1A34-01C7-FA3D-EB00-2ABF3DDC4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F236B-5929-B9B8-C88F-010C7D51A4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BCP -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4638F-6309-63F7-111A-648E767A3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Initial Response – Defines how you will respond</a:t>
            </a:r>
          </a:p>
          <a:p>
            <a:r>
              <a:rPr lang="en-US" dirty="0"/>
              <a:t>Relocation – workloads, people</a:t>
            </a:r>
          </a:p>
          <a:p>
            <a:r>
              <a:rPr lang="en-US" dirty="0"/>
              <a:t>Recovery – RTO/RPO</a:t>
            </a:r>
          </a:p>
          <a:p>
            <a:r>
              <a:rPr lang="en-US" dirty="0"/>
              <a:t>Restoration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910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F8454-1F3B-86CD-D07F-2A1FE3DDC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E0B58-D75E-D70F-8BB0-B6F7E86D79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8000" dirty="0"/>
              <a:t>Conclusion/Key Takeaways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143434-E51B-AF58-8E56-28B85A3B4F59}"/>
              </a:ext>
            </a:extLst>
          </p:cNvPr>
          <p:cNvSpPr txBox="1"/>
          <p:nvPr/>
        </p:nvSpPr>
        <p:spPr>
          <a:xfrm>
            <a:off x="2883049" y="3519954"/>
            <a:ext cx="840172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Have a plan and test it – DRP/BCP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Document Everything!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Be involved and know who else is or should be involved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Don’t Panic!</a:t>
            </a:r>
          </a:p>
        </p:txBody>
      </p:sp>
    </p:spTree>
    <p:extLst>
      <p:ext uri="{BB962C8B-B14F-4D97-AF65-F5344CB8AC3E}">
        <p14:creationId xmlns:p14="http://schemas.microsoft.com/office/powerpoint/2010/main" val="84069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4D9C61D-FEC6-6203-3ADC-BF467B756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17E5B-8920-B09A-7483-4947B6A2CB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2CD4C-E4C1-0B9F-B548-B4B7D5288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406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3BDA5-BA55-F1E4-7061-617C35EE1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E5FAE-B44D-FC69-8E83-48E16677E3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966" y="296561"/>
            <a:ext cx="11611233" cy="1666053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43871-86A6-3DFB-0E68-B7A45B8C1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67" y="2609384"/>
            <a:ext cx="10515600" cy="2900313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X - @erickubla</a:t>
            </a:r>
          </a:p>
          <a:p>
            <a:pPr lvl="0"/>
            <a:r>
              <a:rPr lang="en-US" sz="3600" dirty="0"/>
              <a:t>ekubla@gmail.com</a:t>
            </a:r>
          </a:p>
          <a:p>
            <a:pPr lvl="0"/>
            <a:r>
              <a:rPr lang="en-US" sz="3600" dirty="0"/>
              <a:t>Blog - https://erickubla.blogspot.com/</a:t>
            </a:r>
          </a:p>
          <a:p>
            <a:pPr lvl="0"/>
            <a:r>
              <a:rPr lang="en-US" sz="3600" dirty="0"/>
              <a:t>LinkedIn - </a:t>
            </a:r>
            <a:r>
              <a:rPr lang="en-US" sz="3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https://www.linkedin.com/in/eric-kubla</a:t>
            </a:r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29014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D0B8B-6650-B412-057B-68C64A4D39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8CA4B-ACD6-DEA8-48AC-9B9355CE5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984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E4E4-12E0-32FE-5564-305EFF1725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A9C3-9C05-610F-3DAF-F28E382AB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10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6263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EBE43-5FF1-1F02-01B0-3358BE3BD1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Elements</a:t>
            </a:r>
          </a:p>
        </p:txBody>
      </p:sp>
      <p:sp>
        <p:nvSpPr>
          <p:cNvPr id="6" name="Round Diagonal Corner Rectangle 5">
            <a:extLst>
              <a:ext uri="{FF2B5EF4-FFF2-40B4-BE49-F238E27FC236}">
                <a16:creationId xmlns:a16="http://schemas.microsoft.com/office/drawing/2014/main" id="{D9A5429C-1D3D-6F92-380D-4FEEA9E71D6A}"/>
              </a:ext>
            </a:extLst>
          </p:cNvPr>
          <p:cNvSpPr/>
          <p:nvPr/>
        </p:nvSpPr>
        <p:spPr>
          <a:xfrm>
            <a:off x="574431" y="1406769"/>
            <a:ext cx="3294184" cy="3727938"/>
          </a:xfrm>
          <a:prstGeom prst="round2Diag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ue triangle on a black background&#10;&#10;Description automatically generated">
            <a:extLst>
              <a:ext uri="{FF2B5EF4-FFF2-40B4-BE49-F238E27FC236}">
                <a16:creationId xmlns:a16="http://schemas.microsoft.com/office/drawing/2014/main" id="{F70BD43E-405D-745F-0115-A17DA3E4C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291" y="2690351"/>
            <a:ext cx="1139874" cy="1160774"/>
          </a:xfrm>
          <a:prstGeom prst="rect">
            <a:avLst/>
          </a:prstGeom>
        </p:spPr>
      </p:pic>
      <p:pic>
        <p:nvPicPr>
          <p:cNvPr id="12" name="Picture 11" descr="A green triangle on a black background&#10;&#10;Description automatically generated">
            <a:extLst>
              <a:ext uri="{FF2B5EF4-FFF2-40B4-BE49-F238E27FC236}">
                <a16:creationId xmlns:a16="http://schemas.microsoft.com/office/drawing/2014/main" id="{E0D0894E-0C92-7A07-D793-AFA3739AA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291" y="1461947"/>
            <a:ext cx="1139874" cy="1085446"/>
          </a:xfrm>
          <a:prstGeom prst="rect">
            <a:avLst/>
          </a:prstGeom>
        </p:spPr>
      </p:pic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6B4CDEC4-8D97-C3AC-35A9-AAD2F6C20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7275" y="4049261"/>
            <a:ext cx="1188890" cy="1160774"/>
          </a:xfrm>
          <a:prstGeom prst="rect">
            <a:avLst/>
          </a:prstGeom>
        </p:spPr>
      </p:pic>
      <p:pic>
        <p:nvPicPr>
          <p:cNvPr id="16" name="Picture 15" descr="A green and blue logo&#10;&#10;Description automatically generated">
            <a:extLst>
              <a:ext uri="{FF2B5EF4-FFF2-40B4-BE49-F238E27FC236}">
                <a16:creationId xmlns:a16="http://schemas.microsoft.com/office/drawing/2014/main" id="{DC608728-AD1C-85BD-3E85-F7D93A6A09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0185" y="4110000"/>
            <a:ext cx="1071629" cy="1024707"/>
          </a:xfrm>
          <a:prstGeom prst="rect">
            <a:avLst/>
          </a:prstGeom>
        </p:spPr>
      </p:pic>
      <p:pic>
        <p:nvPicPr>
          <p:cNvPr id="18" name="Picture 17" descr="A blue and green text on a black background&#10;&#10;Description automatically generated">
            <a:extLst>
              <a:ext uri="{FF2B5EF4-FFF2-40B4-BE49-F238E27FC236}">
                <a16:creationId xmlns:a16="http://schemas.microsoft.com/office/drawing/2014/main" id="{5ECB92E9-F8D2-78FA-37D3-78CB4A8E89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3841" y="1622463"/>
            <a:ext cx="5554041" cy="2135776"/>
          </a:xfrm>
          <a:prstGeom prst="rect">
            <a:avLst/>
          </a:prstGeom>
        </p:spPr>
      </p:pic>
      <p:pic>
        <p:nvPicPr>
          <p:cNvPr id="20" name="Picture 19" descr="A green wifi symbol on a black background&#10;&#10;Description automatically generated">
            <a:extLst>
              <a:ext uri="{FF2B5EF4-FFF2-40B4-BE49-F238E27FC236}">
                <a16:creationId xmlns:a16="http://schemas.microsoft.com/office/drawing/2014/main" id="{F38F9F3F-083F-C9B9-519F-B6802514E7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5834" y="3994186"/>
            <a:ext cx="1197711" cy="114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89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4281-3761-F43B-433F-D0123B9B5B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967" y="165370"/>
            <a:ext cx="11625649" cy="131323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Business Continuity and Disaster Recovery/Management: How to Prepare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5364B-003F-1CE3-0592-A724E1CC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67" y="1663430"/>
            <a:ext cx="10515600" cy="3846268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Eric Kubla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Server Manager at First Commonwealth Bank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Based out of Indiana, PA. Cincinnati to just west of Philly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11+ years as a Pittsburgh VMUG @pghvmug leader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2023-2024 VMUG US East Regional Champion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 years as a vExpert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VMUG Community Speaker – 18 UCs since 2023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3F0E7F-D045-9D9D-6C5B-330A72387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904" y="5213945"/>
            <a:ext cx="2969137" cy="14006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DA16FB-40C8-BE11-4E4F-D128356D0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660" y="5180418"/>
            <a:ext cx="3203616" cy="1447722"/>
          </a:xfrm>
          <a:prstGeom prst="rect">
            <a:avLst/>
          </a:prstGeom>
        </p:spPr>
      </p:pic>
      <p:pic>
        <p:nvPicPr>
          <p:cNvPr id="1026" name="Picture 2" descr="vExpert Badge - stars">
            <a:extLst>
              <a:ext uri="{FF2B5EF4-FFF2-40B4-BE49-F238E27FC236}">
                <a16:creationId xmlns:a16="http://schemas.microsoft.com/office/drawing/2014/main" id="{EDE04E44-D4BB-491E-8E0C-576F9DA8F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112" y="5213945"/>
            <a:ext cx="2768921" cy="144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091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8CA4B-ACD6-DEA8-48AC-9B9355CE5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67" y="428017"/>
            <a:ext cx="11611232" cy="5515583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3600" dirty="0"/>
              <a:t>Thank you for attending the Florida UserCon. </a:t>
            </a:r>
          </a:p>
          <a:p>
            <a:pPr marL="0" indent="0" algn="ctr">
              <a:buNone/>
            </a:pPr>
            <a:r>
              <a:rPr lang="en-US" sz="3600" dirty="0"/>
              <a:t>Take a pic during this session. Tweet it out with #MyVMUG, #vCommunity, #FLVMUG, @FLVMUG, @erickubla, and @MyVMUG. </a:t>
            </a:r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3600" dirty="0"/>
              <a:t>Feel free to send me any questions</a:t>
            </a:r>
          </a:p>
          <a:p>
            <a:pPr marL="0" indent="0" algn="ctr">
              <a:buNone/>
            </a:pPr>
            <a:endParaRPr lang="en-US" sz="3600" dirty="0"/>
          </a:p>
          <a:p>
            <a:pPr lvl="0"/>
            <a:r>
              <a:rPr lang="en-US" sz="3900" dirty="0">
                <a:solidFill>
                  <a:schemeClr val="bg1"/>
                </a:solidFill>
              </a:rPr>
              <a:t>X - @erickubla</a:t>
            </a:r>
          </a:p>
          <a:p>
            <a:pPr lvl="0"/>
            <a:r>
              <a:rPr lang="en-US" sz="3900" dirty="0">
                <a:solidFill>
                  <a:schemeClr val="bg1"/>
                </a:solidFill>
              </a:rPr>
              <a:t>ekubla@gmail.com</a:t>
            </a:r>
          </a:p>
          <a:p>
            <a:pPr lvl="0"/>
            <a:r>
              <a:rPr lang="en-US" sz="3900" dirty="0">
                <a:solidFill>
                  <a:schemeClr val="bg1"/>
                </a:solidFill>
              </a:rPr>
              <a:t>Blog - https://erickubla.blogspot.com/</a:t>
            </a:r>
          </a:p>
          <a:p>
            <a:pPr lvl="0"/>
            <a:r>
              <a:rPr lang="en-US" sz="3900" dirty="0">
                <a:solidFill>
                  <a:schemeClr val="bg1"/>
                </a:solidFill>
              </a:rPr>
              <a:t>LinkedIn - </a:t>
            </a:r>
            <a:r>
              <a:rPr lang="en-US" sz="39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https://www.linkedin.com/in/eric-kubla</a:t>
            </a:r>
            <a:endParaRPr lang="en-US" sz="39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488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BB2A1-3D95-E310-15A0-997A64877C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Types of Disasters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1FDE7-977E-D926-BB57-93C1CC4D3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Natural Disasters</a:t>
            </a:r>
          </a:p>
          <a:p>
            <a:r>
              <a:rPr lang="en-US" dirty="0"/>
              <a:t>Hardware Malfunction</a:t>
            </a:r>
          </a:p>
          <a:p>
            <a:r>
              <a:rPr lang="en-US" dirty="0"/>
              <a:t>Power Outages</a:t>
            </a:r>
          </a:p>
          <a:p>
            <a:r>
              <a:rPr lang="en-US" dirty="0"/>
              <a:t>Human Error</a:t>
            </a:r>
          </a:p>
          <a:p>
            <a:r>
              <a:rPr lang="en-US" dirty="0"/>
              <a:t>Cyberattacks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321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89F93-D6DF-EA8D-3A13-147B1AFB4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E39A8-C976-20F8-D00B-DA1144E950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a Disaster Recovery Plan/Business Continuity Plan?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3A766-E1CD-3A7F-F3B0-553F714FE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DRP – Documented, tested approach that outlines how an organization can quickly and efficiently resume operating after an unplanned outage.</a:t>
            </a:r>
          </a:p>
          <a:p>
            <a:r>
              <a:rPr lang="en-US" dirty="0"/>
              <a:t>BCP -  Completing and verifying the DRP.  Policies, procedures, strategies.</a:t>
            </a:r>
          </a:p>
        </p:txBody>
      </p:sp>
    </p:spTree>
    <p:extLst>
      <p:ext uri="{BB962C8B-B14F-4D97-AF65-F5344CB8AC3E}">
        <p14:creationId xmlns:p14="http://schemas.microsoft.com/office/powerpoint/2010/main" val="147906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AFF2-822C-5827-9668-776DB6AE9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404" y="702527"/>
            <a:ext cx="11461192" cy="296622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dirty="0"/>
              <a:t>NOT EVERY EVENT IS YOUR FAULT!</a:t>
            </a:r>
            <a:br>
              <a:rPr lang="en-US" sz="6600" dirty="0"/>
            </a:br>
            <a:br>
              <a:rPr lang="en-US" sz="6600" dirty="0"/>
            </a:br>
            <a:r>
              <a:rPr lang="en-US" dirty="0"/>
              <a:t> </a:t>
            </a:r>
            <a:r>
              <a:rPr lang="en-US" sz="5300" dirty="0"/>
              <a:t>But it’s probably your responsibility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C484C1-EB33-CC8D-5F5B-23E9CCBA0AEA}"/>
              </a:ext>
            </a:extLst>
          </p:cNvPr>
          <p:cNvSpPr txBox="1"/>
          <p:nvPr/>
        </p:nvSpPr>
        <p:spPr>
          <a:xfrm>
            <a:off x="2520177" y="3668750"/>
            <a:ext cx="832996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Be involved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Communicate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Ask questions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31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4281-3761-F43B-433F-D0123B9B5B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BC and DR Planning</a:t>
            </a:r>
          </a:p>
        </p:txBody>
      </p:sp>
      <p:pic>
        <p:nvPicPr>
          <p:cNvPr id="2050" name="Picture 2" descr="What Is A Disaster Recovery Service? | IR">
            <a:extLst>
              <a:ext uri="{FF2B5EF4-FFF2-40B4-BE49-F238E27FC236}">
                <a16:creationId xmlns:a16="http://schemas.microsoft.com/office/drawing/2014/main" id="{9645E269-B5DE-E67A-171B-2EE19C2D2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263" y="1204913"/>
            <a:ext cx="7229475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739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F9C58-597E-804B-94AF-703F6BFDF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A4DE-CD73-869C-5417-064B014E8F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800" dirty="0"/>
              <a:t>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AF492-B0C6-9BE6-821B-9D84FA391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069" y="835888"/>
            <a:ext cx="4992129" cy="5186222"/>
          </a:xfrm>
        </p:spPr>
        <p:txBody>
          <a:bodyPr>
            <a:normAutofit lnSpcReduction="10000"/>
          </a:bodyPr>
          <a:lstStyle/>
          <a:p>
            <a:r>
              <a:rPr lang="en-US" sz="4400" dirty="0"/>
              <a:t>Have a plan</a:t>
            </a:r>
          </a:p>
          <a:p>
            <a:r>
              <a:rPr lang="en-US" sz="4400" dirty="0"/>
              <a:t>Test your plan</a:t>
            </a:r>
          </a:p>
          <a:p>
            <a:r>
              <a:rPr lang="en-US" sz="4400" dirty="0"/>
              <a:t>Document your plan and testing</a:t>
            </a:r>
          </a:p>
          <a:p>
            <a:r>
              <a:rPr lang="en-US" sz="4400" dirty="0"/>
              <a:t>Resources</a:t>
            </a:r>
          </a:p>
          <a:p>
            <a:r>
              <a:rPr lang="en-US" sz="4400" dirty="0"/>
              <a:t>Risks</a:t>
            </a:r>
          </a:p>
          <a:p>
            <a:r>
              <a:rPr lang="en-US" sz="4400" dirty="0"/>
              <a:t>RPO/RTO</a:t>
            </a:r>
          </a:p>
          <a:p>
            <a:r>
              <a:rPr lang="en-US" sz="4400" dirty="0"/>
              <a:t>Budget?</a:t>
            </a:r>
          </a:p>
        </p:txBody>
      </p:sp>
    </p:spTree>
    <p:extLst>
      <p:ext uri="{BB962C8B-B14F-4D97-AF65-F5344CB8AC3E}">
        <p14:creationId xmlns:p14="http://schemas.microsoft.com/office/powerpoint/2010/main" val="75715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98d785b-a573-4648-a687-d73070f116ca" xsi:nil="true"/>
    <Date xmlns="e7d83ab9-40ce-4f6a-9d5b-bb8228ec9b2e" xsi:nil="true"/>
    <lcf76f155ced4ddcb4097134ff3c332f xmlns="e7d83ab9-40ce-4f6a-9d5b-bb8228ec9b2e">
      <Terms xmlns="http://schemas.microsoft.com/office/infopath/2007/PartnerControls"/>
    </lcf76f155ced4ddcb4097134ff3c332f>
    <ArchiveLocation xmlns="e7d83ab9-40ce-4f6a-9d5b-bb8228ec9b2e" xsi:nil="true"/>
    <Archive xmlns="e7d83ab9-40ce-4f6a-9d5b-bb8228ec9b2e">false</Archive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2789192BF4824BBEDA3AC9FCF428B3" ma:contentTypeVersion="23" ma:contentTypeDescription="Create a new document." ma:contentTypeScope="" ma:versionID="bbcb32896b4c1e978088d7ad09a56829">
  <xsd:schema xmlns:xsd="http://www.w3.org/2001/XMLSchema" xmlns:xs="http://www.w3.org/2001/XMLSchema" xmlns:p="http://schemas.microsoft.com/office/2006/metadata/properties" xmlns:ns2="a98d785b-a573-4648-a687-d73070f116ca" xmlns:ns3="e7d83ab9-40ce-4f6a-9d5b-bb8228ec9b2e" targetNamespace="http://schemas.microsoft.com/office/2006/metadata/properties" ma:root="true" ma:fieldsID="753975c5db4aaf5deb8094fd71d0a914" ns2:_="" ns3:_="">
    <xsd:import namespace="a98d785b-a573-4648-a687-d73070f116ca"/>
    <xsd:import namespace="e7d83ab9-40ce-4f6a-9d5b-bb8228ec9b2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Date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  <xsd:element ref="ns3:Archive" minOccurs="0"/>
                <xsd:element ref="ns3:Archiv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8d785b-a573-4648-a687-d73070f116c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3276885-7dfa-4cd0-820a-7be052c89ea5}" ma:internalName="TaxCatchAll" ma:showField="CatchAllData" ma:web="a98d785b-a573-4648-a687-d73070f116c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d83ab9-40ce-4f6a-9d5b-bb8228ec9b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ate" ma:index="20" nillable="true" ma:displayName="Date" ma:format="DateOnly" ma:internalName="Date">
      <xsd:simpleType>
        <xsd:restriction base="dms:DateTime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52a3306c-a91f-4216-84a6-267e9c23c6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Archive" ma:index="27" nillable="true" ma:displayName="Archive" ma:default="0" ma:description="File is Archived Status" ma:format="Dropdown" ma:internalName="Archive">
      <xsd:simpleType>
        <xsd:restriction base="dms:Boolean"/>
      </xsd:simpleType>
    </xsd:element>
    <xsd:element name="ArchiveLocation" ma:index="28" nillable="true" ma:displayName="Archive Location" ma:description="If file archived then it is located at this location" ma:format="Dropdown" ma:internalName="ArchiveLocation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CF8F73-3CBC-459A-9E75-346F68426FF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6C2821-D008-4A78-A78E-313CD1B9CBAD}">
  <ds:schemaRefs>
    <ds:schemaRef ds:uri="http://schemas.microsoft.com/office/2006/metadata/properties"/>
    <ds:schemaRef ds:uri="http://schemas.microsoft.com/office/infopath/2007/PartnerControls"/>
    <ds:schemaRef ds:uri="a98d785b-a573-4648-a687-d73070f116ca"/>
    <ds:schemaRef ds:uri="e7d83ab9-40ce-4f6a-9d5b-bb8228ec9b2e"/>
  </ds:schemaRefs>
</ds:datastoreItem>
</file>

<file path=customXml/itemProps3.xml><?xml version="1.0" encoding="utf-8"?>
<ds:datastoreItem xmlns:ds="http://schemas.openxmlformats.org/officeDocument/2006/customXml" ds:itemID="{F7EB9DC1-1E7D-47A7-B4C2-05C6F8B53E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8d785b-a573-4648-a687-d73070f116ca"/>
    <ds:schemaRef ds:uri="e7d83ab9-40ce-4f6a-9d5b-bb8228ec9b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24718</TotalTime>
  <Words>1182</Words>
  <Application>Microsoft Office PowerPoint</Application>
  <PresentationFormat>Widescreen</PresentationFormat>
  <Paragraphs>153</Paragraphs>
  <Slides>27</Slides>
  <Notes>11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Aptos</vt:lpstr>
      <vt:lpstr>Arial</vt:lpstr>
      <vt:lpstr>Calibri</vt:lpstr>
      <vt:lpstr>Calibri Light</vt:lpstr>
      <vt:lpstr>Courier New</vt:lpstr>
      <vt:lpstr>Google Sans</vt:lpstr>
      <vt:lpstr>Office Theme</vt:lpstr>
      <vt:lpstr>Orlando – Florida UserCon</vt:lpstr>
      <vt:lpstr>Business Continuity and Disaster Recovery: How to Prepare for a Disaster</vt:lpstr>
      <vt:lpstr>Business Continuity and Disaster Recovery/Management: How to Prepare</vt:lpstr>
      <vt:lpstr>PowerPoint Presentation</vt:lpstr>
      <vt:lpstr>Types of Disasters </vt:lpstr>
      <vt:lpstr>What is a Disaster Recovery Plan/Business Continuity Plan?</vt:lpstr>
      <vt:lpstr>NOT EVERY EVENT IS YOUR FAULT!   But it’s probably your responsibility </vt:lpstr>
      <vt:lpstr>BC and DR Planning</vt:lpstr>
      <vt:lpstr>PLANNING</vt:lpstr>
      <vt:lpstr>Types of DR Plans</vt:lpstr>
      <vt:lpstr>DR Plan Check List</vt:lpstr>
      <vt:lpstr>Building your DR Plan</vt:lpstr>
      <vt:lpstr>DR Testing Variations</vt:lpstr>
      <vt:lpstr>Prod vs dr Or  primary vs secondary </vt:lpstr>
      <vt:lpstr>Know what’s in your Data Center</vt:lpstr>
      <vt:lpstr>Business Continuity Team</vt:lpstr>
      <vt:lpstr> </vt:lpstr>
      <vt:lpstr>BCP Steps</vt:lpstr>
      <vt:lpstr>BCP - Details</vt:lpstr>
      <vt:lpstr>BCP - Actions</vt:lpstr>
      <vt:lpstr>Conclusion/Key Takeaways</vt:lpstr>
      <vt:lpstr>PowerPoint Presentation</vt:lpstr>
      <vt:lpstr>QUESTIONS?</vt:lpstr>
      <vt:lpstr>PowerPoint Presentation</vt:lpstr>
      <vt:lpstr>PowerPoint Presentation</vt:lpstr>
      <vt:lpstr>PowerPoint Presentation</vt:lpstr>
      <vt:lpstr>Elements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McClendon (IG)</dc:creator>
  <cp:lastModifiedBy>Eric Kubla</cp:lastModifiedBy>
  <cp:revision>49</cp:revision>
  <dcterms:created xsi:type="dcterms:W3CDTF">2023-12-15T16:18:32Z</dcterms:created>
  <dcterms:modified xsi:type="dcterms:W3CDTF">2025-03-17T10:16:08Z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0x010100002789192BF4824BBEDA3AC9FCF428B3</vt:lpwstr>
  </property>
</Properties>
</file>